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34"/>
  </p:notesMasterIdLst>
  <p:sldIdLst>
    <p:sldId id="291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1" r:id="rId24"/>
    <p:sldId id="282" r:id="rId25"/>
    <p:sldId id="283" r:id="rId26"/>
    <p:sldId id="284" r:id="rId27"/>
    <p:sldId id="290" r:id="rId28"/>
    <p:sldId id="285" r:id="rId29"/>
    <p:sldId id="286" r:id="rId30"/>
    <p:sldId id="287" r:id="rId31"/>
    <p:sldId id="288" r:id="rId32"/>
    <p:sldId id="289" r:id="rId3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5CB656-84B1-4FAE-88AF-99E75A571BFA}">
  <a:tblStyle styleId="{C75CB656-84B1-4FAE-88AF-99E75A571B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14"/>
    <p:restoredTop sz="94631"/>
  </p:normalViewPr>
  <p:slideViewPr>
    <p:cSldViewPr snapToGrid="0" snapToObjects="1">
      <p:cViewPr varScale="1">
        <p:scale>
          <a:sx n="135" d="100"/>
          <a:sy n="135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Shape 3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hape 6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lt1"/>
                </a:solidFill>
              </a:rPr>
              <a:t>‹#›</a:t>
            </a:fld>
            <a:endParaRPr lang="zh-C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800"/>
              <a:buChar char="●"/>
              <a:defRPr/>
            </a:lvl1pPr>
            <a:lvl2pPr lvl="1" rtl="0">
              <a:spcBef>
                <a:spcPts val="0"/>
              </a:spcBef>
              <a:buSzPts val="1400"/>
              <a:buChar char="○"/>
              <a:defRPr/>
            </a:lvl2pPr>
            <a:lvl3pPr lvl="2" rtl="0">
              <a:spcBef>
                <a:spcPts val="0"/>
              </a:spcBef>
              <a:buSzPts val="1400"/>
              <a:buChar char="■"/>
              <a:defRPr/>
            </a:lvl3pPr>
            <a:lvl4pPr lvl="3" rtl="0">
              <a:spcBef>
                <a:spcPts val="0"/>
              </a:spcBef>
              <a:buSzPts val="1400"/>
              <a:buChar char="●"/>
              <a:defRPr/>
            </a:lvl4pPr>
            <a:lvl5pPr lvl="4" rtl="0">
              <a:spcBef>
                <a:spcPts val="0"/>
              </a:spcBef>
              <a:buSzPts val="1400"/>
              <a:buChar char="○"/>
              <a:defRPr/>
            </a:lvl5pPr>
            <a:lvl6pPr lvl="5" rtl="0">
              <a:spcBef>
                <a:spcPts val="0"/>
              </a:spcBef>
              <a:buSzPts val="1400"/>
              <a:buChar char="■"/>
              <a:defRPr/>
            </a:lvl6pPr>
            <a:lvl7pPr lvl="6" rtl="0">
              <a:spcBef>
                <a:spcPts val="0"/>
              </a:spcBef>
              <a:buSzPts val="1400"/>
              <a:buChar char="●"/>
              <a:defRPr/>
            </a:lvl7pPr>
            <a:lvl8pPr lvl="7" rtl="0">
              <a:spcBef>
                <a:spcPts val="0"/>
              </a:spcBef>
              <a:buSzPts val="1400"/>
              <a:buChar char="○"/>
              <a:defRPr/>
            </a:lvl8pPr>
            <a:lvl9pPr lvl="8" rtl="0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buSzPts val="1200"/>
              <a:buChar char="○"/>
              <a:defRPr sz="1200"/>
            </a:lvl2pPr>
            <a:lvl3pPr lvl="2" rtl="0">
              <a:spcBef>
                <a:spcPts val="0"/>
              </a:spcBef>
              <a:buSzPts val="1200"/>
              <a:buChar char="■"/>
              <a:defRPr sz="1200"/>
            </a:lvl3pPr>
            <a:lvl4pPr lvl="3" rtl="0">
              <a:spcBef>
                <a:spcPts val="0"/>
              </a:spcBef>
              <a:buSzPts val="1200"/>
              <a:buChar char="●"/>
              <a:defRPr sz="1200"/>
            </a:lvl4pPr>
            <a:lvl5pPr lvl="4" rtl="0">
              <a:spcBef>
                <a:spcPts val="0"/>
              </a:spcBef>
              <a:buSzPts val="1200"/>
              <a:buChar char="○"/>
              <a:defRPr sz="1200"/>
            </a:lvl5pPr>
            <a:lvl6pPr lvl="5" rtl="0">
              <a:spcBef>
                <a:spcPts val="0"/>
              </a:spcBef>
              <a:buSzPts val="1200"/>
              <a:buChar char="■"/>
              <a:defRPr sz="1200"/>
            </a:lvl6pPr>
            <a:lvl7pPr lvl="6" rtl="0">
              <a:spcBef>
                <a:spcPts val="0"/>
              </a:spcBef>
              <a:buSzPts val="1200"/>
              <a:buChar char="●"/>
              <a:defRPr sz="1200"/>
            </a:lvl7pPr>
            <a:lvl8pPr lvl="7" rtl="0">
              <a:spcBef>
                <a:spcPts val="0"/>
              </a:spcBef>
              <a:buSzPts val="1200"/>
              <a:buChar char="○"/>
              <a:defRPr sz="1200"/>
            </a:lvl8pPr>
            <a:lvl9pPr lvl="8" rtl="0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buSzPts val="1200"/>
              <a:buChar char="○"/>
              <a:defRPr sz="1200"/>
            </a:lvl2pPr>
            <a:lvl3pPr lvl="2" rtl="0">
              <a:spcBef>
                <a:spcPts val="0"/>
              </a:spcBef>
              <a:buSzPts val="1200"/>
              <a:buChar char="■"/>
              <a:defRPr sz="1200"/>
            </a:lvl3pPr>
            <a:lvl4pPr lvl="3" rtl="0">
              <a:spcBef>
                <a:spcPts val="0"/>
              </a:spcBef>
              <a:buSzPts val="1200"/>
              <a:buChar char="●"/>
              <a:defRPr sz="1200"/>
            </a:lvl4pPr>
            <a:lvl5pPr lvl="4" rtl="0">
              <a:spcBef>
                <a:spcPts val="0"/>
              </a:spcBef>
              <a:buSzPts val="1200"/>
              <a:buChar char="○"/>
              <a:defRPr sz="1200"/>
            </a:lvl5pPr>
            <a:lvl6pPr lvl="5" rtl="0">
              <a:spcBef>
                <a:spcPts val="0"/>
              </a:spcBef>
              <a:buSzPts val="1200"/>
              <a:buChar char="■"/>
              <a:defRPr sz="1200"/>
            </a:lvl6pPr>
            <a:lvl7pPr lvl="6" rtl="0">
              <a:spcBef>
                <a:spcPts val="0"/>
              </a:spcBef>
              <a:buSzPts val="1200"/>
              <a:buChar char="●"/>
              <a:defRPr sz="1200"/>
            </a:lvl7pPr>
            <a:lvl8pPr lvl="7" rtl="0">
              <a:spcBef>
                <a:spcPts val="0"/>
              </a:spcBef>
              <a:buSzPts val="1200"/>
              <a:buChar char="○"/>
              <a:defRPr sz="1200"/>
            </a:lvl8pPr>
            <a:lvl9pPr lvl="8" rtl="0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2400"/>
              <a:buNone/>
              <a:defRPr sz="2400"/>
            </a:lvl1pPr>
            <a:lvl2pPr lvl="1" rtl="0">
              <a:spcBef>
                <a:spcPts val="0"/>
              </a:spcBef>
              <a:buSzPts val="2400"/>
              <a:buNone/>
              <a:defRPr sz="2400"/>
            </a:lvl2pPr>
            <a:lvl3pPr lvl="2" rtl="0">
              <a:spcBef>
                <a:spcPts val="0"/>
              </a:spcBef>
              <a:buSzPts val="2400"/>
              <a:buNone/>
              <a:defRPr sz="2400"/>
            </a:lvl3pPr>
            <a:lvl4pPr lvl="3" rtl="0">
              <a:spcBef>
                <a:spcPts val="0"/>
              </a:spcBef>
              <a:buSzPts val="2400"/>
              <a:buNone/>
              <a:defRPr sz="2400"/>
            </a:lvl4pPr>
            <a:lvl5pPr lvl="4" rtl="0">
              <a:spcBef>
                <a:spcPts val="0"/>
              </a:spcBef>
              <a:buSzPts val="2400"/>
              <a:buNone/>
              <a:defRPr sz="2400"/>
            </a:lvl5pPr>
            <a:lvl6pPr lvl="5" rtl="0">
              <a:spcBef>
                <a:spcPts val="0"/>
              </a:spcBef>
              <a:buSzPts val="2400"/>
              <a:buNone/>
              <a:defRPr sz="2400"/>
            </a:lvl6pPr>
            <a:lvl7pPr lvl="6" rtl="0">
              <a:spcBef>
                <a:spcPts val="0"/>
              </a:spcBef>
              <a:buSzPts val="2400"/>
              <a:buNone/>
              <a:defRPr sz="2400"/>
            </a:lvl7pPr>
            <a:lvl8pPr lvl="7" rtl="0">
              <a:spcBef>
                <a:spcPts val="0"/>
              </a:spcBef>
              <a:buSzPts val="2400"/>
              <a:buNone/>
              <a:defRPr sz="2400"/>
            </a:lvl8pPr>
            <a:lvl9pPr lvl="8" rtl="0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200"/>
              <a:buChar char="●"/>
              <a:defRPr sz="1200"/>
            </a:lvl1pPr>
            <a:lvl2pPr lvl="1" rtl="0">
              <a:spcBef>
                <a:spcPts val="0"/>
              </a:spcBef>
              <a:buSzPts val="1200"/>
              <a:buChar char="○"/>
              <a:defRPr sz="1200"/>
            </a:lvl2pPr>
            <a:lvl3pPr lvl="2" rtl="0">
              <a:spcBef>
                <a:spcPts val="0"/>
              </a:spcBef>
              <a:buSzPts val="1200"/>
              <a:buChar char="■"/>
              <a:defRPr sz="1200"/>
            </a:lvl3pPr>
            <a:lvl4pPr lvl="3" rtl="0">
              <a:spcBef>
                <a:spcPts val="0"/>
              </a:spcBef>
              <a:buSzPts val="1200"/>
              <a:buChar char="●"/>
              <a:defRPr sz="1200"/>
            </a:lvl4pPr>
            <a:lvl5pPr lvl="4" rtl="0">
              <a:spcBef>
                <a:spcPts val="0"/>
              </a:spcBef>
              <a:buSzPts val="1200"/>
              <a:buChar char="○"/>
              <a:defRPr sz="1200"/>
            </a:lvl5pPr>
            <a:lvl6pPr lvl="5" rtl="0">
              <a:spcBef>
                <a:spcPts val="0"/>
              </a:spcBef>
              <a:buSzPts val="1200"/>
              <a:buChar char="■"/>
              <a:defRPr sz="1200"/>
            </a:lvl6pPr>
            <a:lvl7pPr lvl="6" rtl="0">
              <a:spcBef>
                <a:spcPts val="0"/>
              </a:spcBef>
              <a:buSzPts val="1200"/>
              <a:buChar char="●"/>
              <a:defRPr sz="1200"/>
            </a:lvl7pPr>
            <a:lvl8pPr lvl="7" rtl="0">
              <a:spcBef>
                <a:spcPts val="0"/>
              </a:spcBef>
              <a:buSzPts val="1200"/>
              <a:buChar char="○"/>
              <a:defRPr sz="1200"/>
            </a:lvl8pPr>
            <a:lvl9pPr lvl="8" rtl="0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ts val="4800"/>
              <a:buNone/>
              <a:defRPr sz="4800"/>
            </a:lvl1pPr>
            <a:lvl2pPr lvl="1" rtl="0">
              <a:spcBef>
                <a:spcPts val="0"/>
              </a:spcBef>
              <a:buSzPts val="4800"/>
              <a:buNone/>
              <a:defRPr sz="4800"/>
            </a:lvl2pPr>
            <a:lvl3pPr lvl="2" rtl="0">
              <a:spcBef>
                <a:spcPts val="0"/>
              </a:spcBef>
              <a:buSzPts val="4800"/>
              <a:buNone/>
              <a:defRPr sz="4800"/>
            </a:lvl3pPr>
            <a:lvl4pPr lvl="3" rtl="0">
              <a:spcBef>
                <a:spcPts val="0"/>
              </a:spcBef>
              <a:buSzPts val="4800"/>
              <a:buNone/>
              <a:defRPr sz="4800"/>
            </a:lvl4pPr>
            <a:lvl5pPr lvl="4" rtl="0">
              <a:spcBef>
                <a:spcPts val="0"/>
              </a:spcBef>
              <a:buSzPts val="4800"/>
              <a:buNone/>
              <a:defRPr sz="4800"/>
            </a:lvl5pPr>
            <a:lvl6pPr lvl="5" rtl="0">
              <a:spcBef>
                <a:spcPts val="0"/>
              </a:spcBef>
              <a:buSzPts val="4800"/>
              <a:buNone/>
              <a:defRPr sz="4800"/>
            </a:lvl6pPr>
            <a:lvl7pPr lvl="6" rtl="0">
              <a:spcBef>
                <a:spcPts val="0"/>
              </a:spcBef>
              <a:buSzPts val="4800"/>
              <a:buNone/>
              <a:defRPr sz="4800"/>
            </a:lvl7pPr>
            <a:lvl8pPr lvl="7" rtl="0">
              <a:spcBef>
                <a:spcPts val="0"/>
              </a:spcBef>
              <a:buSzPts val="4800"/>
              <a:buNone/>
              <a:defRPr sz="4800"/>
            </a:lvl8pPr>
            <a:lvl9pPr lvl="8" rtl="0">
              <a:spcBef>
                <a:spcPts val="0"/>
              </a:spcBef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5" name="Shape 8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lt1"/>
                </a:solidFill>
              </a:rPr>
              <a:t>‹#›</a:t>
            </a:fld>
            <a:endParaRPr lang="zh-C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 rtl="0">
              <a:spcBef>
                <a:spcPts val="0"/>
              </a:spcBef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buSzPts val="14000"/>
              <a:buNone/>
              <a:defRPr sz="14000" b="1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SzPts val="1800"/>
              <a:buChar char="●"/>
              <a:defRPr/>
            </a:lvl1pPr>
            <a:lvl2pPr lvl="1" algn="ctr" rtl="0">
              <a:spcBef>
                <a:spcPts val="0"/>
              </a:spcBef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C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zh-CN"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4000" dirty="0" smtClean="0">
                <a:solidFill>
                  <a:schemeClr val="tx1"/>
                </a:solidFill>
              </a:rPr>
              <a:t>Resveratrol &amp;</a:t>
            </a:r>
            <a:br>
              <a:rPr kumimoji="1" lang="en-US" altLang="zh-CN" sz="4000" dirty="0" smtClean="0">
                <a:solidFill>
                  <a:schemeClr val="tx1"/>
                </a:solidFill>
              </a:rPr>
            </a:br>
            <a:r>
              <a:rPr kumimoji="1" lang="en-US" altLang="zh-CN" sz="4000" dirty="0" smtClean="0">
                <a:solidFill>
                  <a:schemeClr val="tx1"/>
                </a:solidFill>
              </a:rPr>
              <a:t>DNA binding protein prediction</a:t>
            </a:r>
            <a:endParaRPr kumimoji="1"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zh-CN" dirty="0">
                <a:solidFill>
                  <a:srgbClr val="434343"/>
                </a:solidFill>
              </a:rPr>
              <a:t>Professor:</a:t>
            </a:r>
            <a:r>
              <a:rPr lang="en-US" altLang="zh-CN" dirty="0">
                <a:solidFill>
                  <a:srgbClr val="434343"/>
                </a:solidFill>
              </a:rPr>
              <a:t> </a:t>
            </a:r>
            <a:r>
              <a:rPr lang="en-US" altLang="zh-CN" dirty="0"/>
              <a:t>Kyle Johnsen</a:t>
            </a:r>
            <a:endParaRPr lang="zh-CN" altLang="zh-CN" dirty="0">
              <a:solidFill>
                <a:srgbClr val="434343"/>
              </a:solidFill>
            </a:endParaRPr>
          </a:p>
          <a:p>
            <a:pPr lvl="0">
              <a:buNone/>
            </a:pPr>
            <a:r>
              <a:rPr lang="zh-CN" altLang="zh-CN" dirty="0">
                <a:solidFill>
                  <a:srgbClr val="434343"/>
                </a:solidFill>
              </a:rPr>
              <a:t>Student: Lei Lou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953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DNA binding protein</a:t>
            </a:r>
          </a:p>
        </p:txBody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955200" y="1134000"/>
            <a:ext cx="7379100" cy="3300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Proteins composed of DNA-binding domains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have a specific or general affinity for either single or double stranded DNA.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Generally in the major groove if the binding is sequence-specific – as with transcription factors that regulate expression of genes, and nucleases that cleave DNA between nucleotides.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Can also bind DNA non-specifically, such as polymerases and histones. 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About 6%~7% are DNA binding protein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 smtClean="0">
                <a:solidFill>
                  <a:srgbClr val="B7B7B7"/>
                </a:solidFill>
              </a:rPr>
              <a:t>Things </a:t>
            </a:r>
            <a:r>
              <a:rPr lang="zh-CN" sz="1800" dirty="0">
                <a:solidFill>
                  <a:srgbClr val="B7B7B7"/>
                </a:solidFill>
              </a:rPr>
              <a:t>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</a:t>
            </a:r>
            <a:r>
              <a:rPr lang="en-US" altLang="zh-CN" sz="1800" dirty="0" smtClean="0">
                <a:solidFill>
                  <a:srgbClr val="B7B7B7"/>
                </a:solidFill>
              </a:rPr>
              <a:t>Prediction</a:t>
            </a:r>
            <a:endParaRPr lang="zh-CN" sz="1800" dirty="0">
              <a:solidFill>
                <a:srgbClr val="B7B7B7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188" name="Shape 188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190" name="Shape 190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 smtClean="0">
                <a:solidFill>
                  <a:srgbClr val="000000"/>
                </a:solidFill>
              </a:rPr>
              <a:t>Things </a:t>
            </a:r>
            <a:r>
              <a:rPr lang="zh-CN" sz="1800" dirty="0">
                <a:solidFill>
                  <a:srgbClr val="000000"/>
                </a:solidFill>
              </a:rPr>
              <a:t>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</a:t>
            </a:r>
            <a:r>
              <a:rPr lang="en-US" altLang="zh-CN" sz="1800" dirty="0" smtClean="0">
                <a:solidFill>
                  <a:srgbClr val="B7B7B7"/>
                </a:solidFill>
              </a:rPr>
              <a:t>Prediction</a:t>
            </a:r>
            <a:endParaRPr lang="zh-CN" sz="1800" dirty="0">
              <a:solidFill>
                <a:srgbClr val="B7B7B7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203" name="Shape 203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205" name="Shape 205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Neural Network</a:t>
            </a:r>
          </a:p>
        </p:txBody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453025" y="1418075"/>
            <a:ext cx="51339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Simulate creatures’ neuron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Accept multiple inputs with different weight and output signal to other neurons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Better for </a:t>
            </a:r>
            <a:r>
              <a:rPr lang="zh-CN" b="1" dirty="0">
                <a:solidFill>
                  <a:srgbClr val="FF0000"/>
                </a:solidFill>
              </a:rPr>
              <a:t>feature learning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Use functions like Sigmoid to simulate signal strength</a:t>
            </a:r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3050" y="1185300"/>
            <a:ext cx="2819400" cy="339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7025" y="3059200"/>
            <a:ext cx="2328799" cy="1552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LSTM</a:t>
            </a:r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311700" y="1150825"/>
            <a:ext cx="58761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LSTM stands for Long Short-Term Memory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LSTM is one of the models of Recurrent Neural Network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Accept previous output as one of the inputs, to simulate “memory”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/>
              <a:t>Better for </a:t>
            </a:r>
            <a:r>
              <a:rPr lang="zh-CN" b="1">
                <a:solidFill>
                  <a:srgbClr val="FF0000"/>
                </a:solidFill>
              </a:rPr>
              <a:t>sequence learning</a:t>
            </a:r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9400" y="855425"/>
            <a:ext cx="1515750" cy="235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Shape 2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8513" y="3217650"/>
            <a:ext cx="5366972" cy="1410199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TensorFlow</a:t>
            </a:r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311700" y="2210625"/>
            <a:ext cx="5190600" cy="14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Open-source software library by Google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Built for machine learning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Can run on GPU for high performance</a:t>
            </a:r>
          </a:p>
        </p:txBody>
      </p:sp>
      <p:pic>
        <p:nvPicPr>
          <p:cNvPr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5375" y="1990050"/>
            <a:ext cx="2358928" cy="2010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Shape 231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000000"/>
                </a:solidFill>
              </a:rPr>
              <a:t>Part</a:t>
            </a:r>
            <a:r>
              <a:rPr lang="zh-CN" sz="1800" dirty="0" smtClean="0">
                <a:solidFill>
                  <a:srgbClr val="000000"/>
                </a:solidFill>
              </a:rPr>
              <a:t> </a:t>
            </a:r>
            <a:r>
              <a:rPr lang="zh-CN" sz="1800" dirty="0">
                <a:solidFill>
                  <a:srgbClr val="000000"/>
                </a:solidFill>
              </a:rPr>
              <a:t>1 - Clustering</a:t>
            </a:r>
          </a:p>
          <a:p>
            <a:pPr marL="914400" lvl="1" indent="-342900"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</a:t>
            </a:r>
            <a:r>
              <a:rPr lang="en-US" altLang="zh-CN" sz="1800" dirty="0" smtClean="0">
                <a:solidFill>
                  <a:srgbClr val="B7B7B7"/>
                </a:solidFill>
              </a:rPr>
              <a:t>Prediction</a:t>
            </a:r>
            <a:endParaRPr lang="zh-CN" sz="1800" dirty="0">
              <a:solidFill>
                <a:srgbClr val="B7B7B7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237" name="Shape 237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239" name="Shape 239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Features</a:t>
            </a:r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Total Number of Atom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Total Number of Amino Acid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Atom Percentage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We chose four atoms and calculate their percentage (C, O, N, S)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Some PDB files may ignore Hydrogen so we don't use it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Amino Acid Percentage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We calculated the percentage for all 20 amino acids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Volume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Use 3-D grid to approximate volume calculation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Light up the point near each object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Calculate the lit point to get the volume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Total of 27 dimensions</a:t>
            </a:r>
          </a:p>
        </p:txBody>
      </p:sp>
      <p:sp>
        <p:nvSpPr>
          <p:cNvPr id="246" name="Shape 246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 dirty="0" smtClean="0"/>
              <a:t>Hierarchical</a:t>
            </a:r>
            <a:endParaRPr lang="zh-CN" dirty="0"/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K-means is better at handling larger datasets, since it’s result is too random on small datasets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K-NN may get slow in high dimensions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Hierarchical can provide the whole tree-like structure so that we can backtrace to find out the sweet spot</a:t>
            </a:r>
          </a:p>
        </p:txBody>
      </p:sp>
      <p:sp>
        <p:nvSpPr>
          <p:cNvPr id="253" name="Shape 253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CODE 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 dirty="0"/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 dirty="0"/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 dirty="0"/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 dirty="0" smtClean="0"/>
              <a:t>Things </a:t>
            </a:r>
            <a:r>
              <a:rPr lang="zh-CN" sz="1800" dirty="0"/>
              <a:t>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 dirty="0"/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altLang="zh-CN" sz="1800" dirty="0" smtClean="0"/>
              <a:t>Part</a:t>
            </a:r>
            <a:r>
              <a:rPr lang="zh-CN" sz="1800" dirty="0" smtClean="0"/>
              <a:t> </a:t>
            </a:r>
            <a:r>
              <a:rPr lang="zh-CN" sz="1800" dirty="0"/>
              <a:t>1 - Clustering</a:t>
            </a:r>
          </a:p>
          <a:p>
            <a:pPr marL="914400" lvl="1" indent="-342900">
              <a:buSzPts val="1800"/>
              <a:buFont typeface="Proxima Nova"/>
              <a:buChar char="○"/>
            </a:pPr>
            <a:r>
              <a:rPr lang="en-US" altLang="zh-CN" sz="1800" dirty="0" smtClean="0"/>
              <a:t>Part</a:t>
            </a:r>
            <a:r>
              <a:rPr lang="zh-CN" sz="1800" dirty="0" smtClean="0"/>
              <a:t> </a:t>
            </a:r>
            <a:r>
              <a:rPr lang="zh-CN" sz="1800" dirty="0"/>
              <a:t>2 </a:t>
            </a:r>
            <a:r>
              <a:rPr lang="zh-CN" sz="1800" dirty="0" smtClean="0"/>
              <a:t>- </a:t>
            </a:r>
            <a:r>
              <a:rPr lang="en-US" altLang="zh-CN" sz="1800" dirty="0"/>
              <a:t>Prediction</a:t>
            </a:r>
            <a:endParaRPr lang="zh-CN" sz="1800" dirty="0"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 dirty="0" smtClean="0"/>
              <a:t>Results</a:t>
            </a:r>
          </a:p>
          <a:p>
            <a:pPr marL="457200" lvl="0" indent="-381000" rtl="0">
              <a:spcBef>
                <a:spcPts val="0"/>
              </a:spcBef>
              <a:buSzPts val="2400"/>
              <a:buChar char="●"/>
            </a:pPr>
            <a:r>
              <a:rPr lang="zh-CN" sz="2400" dirty="0" smtClean="0"/>
              <a:t>Future </a:t>
            </a:r>
            <a:r>
              <a:rPr lang="zh-CN" sz="2400" dirty="0"/>
              <a:t>Work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122" name="Shape 122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 smtClean="0">
                <a:solidFill>
                  <a:srgbClr val="B7B7B7"/>
                </a:solidFill>
              </a:rPr>
              <a:t>Things </a:t>
            </a:r>
            <a:r>
              <a:rPr lang="zh-CN" sz="1800" dirty="0">
                <a:solidFill>
                  <a:srgbClr val="B7B7B7"/>
                </a:solidFill>
              </a:rPr>
              <a:t>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>
              <a:buClr>
                <a:srgbClr val="000000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000000"/>
                </a:solidFill>
              </a:rPr>
              <a:t>Part</a:t>
            </a:r>
            <a:r>
              <a:rPr lang="zh-CN" sz="1800" dirty="0" smtClean="0">
                <a:solidFill>
                  <a:srgbClr val="000000"/>
                </a:solidFill>
              </a:rPr>
              <a:t> </a:t>
            </a:r>
            <a:r>
              <a:rPr lang="zh-CN" sz="1800" dirty="0">
                <a:solidFill>
                  <a:srgbClr val="000000"/>
                </a:solidFill>
              </a:rPr>
              <a:t>2 - </a:t>
            </a:r>
            <a:r>
              <a:rPr lang="en-US" altLang="zh-CN" sz="1800" dirty="0">
                <a:solidFill>
                  <a:srgbClr val="000000"/>
                </a:solidFill>
              </a:rPr>
              <a:t>Prediction</a:t>
            </a:r>
            <a:endParaRPr lang="zh-CN" sz="1800" dirty="0">
              <a:solidFill>
                <a:srgbClr val="000000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264" name="Shape 264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266" name="Shape 266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311700" y="426171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Features	</a:t>
            </a:r>
          </a:p>
        </p:txBody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Most characteristics change too much among all the proteins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Amino acid sequence will be the </a:t>
            </a:r>
            <a:r>
              <a:rPr lang="en-US" altLang="zh-CN" dirty="0" smtClean="0"/>
              <a:t>main</a:t>
            </a:r>
            <a:r>
              <a:rPr lang="zh-CN" dirty="0" smtClean="0"/>
              <a:t> </a:t>
            </a:r>
            <a:r>
              <a:rPr lang="zh-CN" dirty="0"/>
              <a:t>feature we use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73" name="Shape 273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AA sequence</a:t>
            </a:r>
          </a:p>
        </p:txBody>
      </p:sp>
      <p:pic>
        <p:nvPicPr>
          <p:cNvPr id="279" name="Shape 2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552" y="1185600"/>
            <a:ext cx="5685159" cy="332092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Shape 280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Why LSTM?</a:t>
            </a:r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Other machine learning models accept features, not great for sequence recognition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Protein not only is amino acids, but also is sequenced amino acid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The output of pure LSTM is also a sequence 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We can easily apply another neural network model on top of LSTM to get the True/False answer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  <p:pic>
        <p:nvPicPr>
          <p:cNvPr id="295" name="Shape 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6649" y="2865725"/>
            <a:ext cx="2915650" cy="170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CODE 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07" name="Shape 307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 smtClean="0">
                <a:solidFill>
                  <a:srgbClr val="B7B7B7"/>
                </a:solidFill>
              </a:rPr>
              <a:t>Things </a:t>
            </a:r>
            <a:r>
              <a:rPr lang="zh-CN" sz="1800" dirty="0">
                <a:solidFill>
                  <a:srgbClr val="B7B7B7"/>
                </a:solidFill>
              </a:rPr>
              <a:t>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</a:t>
            </a:r>
            <a:r>
              <a:rPr lang="en-US" altLang="zh-CN" sz="1800" dirty="0" smtClean="0">
                <a:solidFill>
                  <a:srgbClr val="B7B7B7"/>
                </a:solidFill>
              </a:rPr>
              <a:t>Prediction</a:t>
            </a:r>
            <a:endParaRPr lang="zh-CN" sz="1800" dirty="0">
              <a:solidFill>
                <a:srgbClr val="B7B7B7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306" name="Shape 306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308" name="Shape 308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altLang="zh-CN" dirty="0" smtClean="0"/>
              <a:t>Part</a:t>
            </a:r>
            <a:r>
              <a:rPr lang="zh-CN" dirty="0" smtClean="0"/>
              <a:t> </a:t>
            </a:r>
            <a:r>
              <a:rPr lang="zh-CN" dirty="0"/>
              <a:t>1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sz="800"/>
          </a:p>
        </p:txBody>
      </p:sp>
      <p:sp>
        <p:nvSpPr>
          <p:cNvPr id="315" name="Shape 315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Details / </a:t>
            </a:r>
            <a:r>
              <a:rPr lang="zh-CN" b="1">
                <a:solidFill>
                  <a:srgbClr val="FFFFFF"/>
                </a:solidFill>
              </a:rPr>
              <a:t>Results </a:t>
            </a:r>
            <a:r>
              <a:rPr lang="zh-CN" b="1">
                <a:solidFill>
                  <a:schemeClr val="lt2"/>
                </a:solidFill>
              </a:rPr>
              <a:t>/ Future Work</a:t>
            </a:r>
          </a:p>
        </p:txBody>
      </p:sp>
      <p:pic>
        <p:nvPicPr>
          <p:cNvPr id="316" name="Shape 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" y="1228675"/>
            <a:ext cx="8362950" cy="29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026" name="Picture 2" descr="https://lh5.googleusercontent.com/ZfsobSWJMqnKJ56zsheF1HdS4XK2QOhKQOGadg5VstghUIuxeRSBTdihHiemFRm_JhgxWhebSkZJvMYTx7HNNCf8Gy1lbA4UhFQfcnRBTiOyv32xWYeU4uo8XBOeWZLgknFiCK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48" y="122548"/>
            <a:ext cx="8797913" cy="486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645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altLang="zh-CN" dirty="0" smtClean="0"/>
              <a:t>Part</a:t>
            </a:r>
            <a:r>
              <a:rPr lang="zh-CN" dirty="0" smtClean="0"/>
              <a:t> </a:t>
            </a:r>
            <a:r>
              <a:rPr lang="zh-CN" dirty="0"/>
              <a:t>2 - result 1</a:t>
            </a:r>
          </a:p>
        </p:txBody>
      </p:sp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592325" y="1300950"/>
            <a:ext cx="3874200" cy="3308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RNN (256 units)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Training iterations: 10,000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Learning rate: 0.001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Time: ~4 mins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Training/Testing ratio: 80%/20%</a:t>
            </a:r>
          </a:p>
        </p:txBody>
      </p:sp>
      <p:pic>
        <p:nvPicPr>
          <p:cNvPr id="323" name="Shape 323"/>
          <p:cNvPicPr preferRelativeResize="0"/>
          <p:nvPr/>
        </p:nvPicPr>
        <p:blipFill rotWithShape="1">
          <a:blip r:embed="rId3">
            <a:alphaModFix/>
          </a:blip>
          <a:srcRect t="2581"/>
          <a:stretch/>
        </p:blipFill>
        <p:spPr>
          <a:xfrm>
            <a:off x="4362375" y="837075"/>
            <a:ext cx="3971925" cy="174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Shape 3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2363" y="2807438"/>
            <a:ext cx="397192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Shape 325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Details / </a:t>
            </a:r>
            <a:r>
              <a:rPr lang="zh-CN" b="1">
                <a:solidFill>
                  <a:srgbClr val="FFFFFF"/>
                </a:solidFill>
              </a:rPr>
              <a:t>Results </a:t>
            </a:r>
            <a:r>
              <a:rPr lang="zh-CN" b="1">
                <a:solidFill>
                  <a:schemeClr val="lt2"/>
                </a:solidFill>
              </a:rPr>
              <a:t>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altLang="zh-CN" dirty="0" smtClean="0"/>
              <a:t>Part</a:t>
            </a:r>
            <a:r>
              <a:rPr lang="zh-CN" dirty="0" smtClean="0"/>
              <a:t> </a:t>
            </a:r>
            <a:r>
              <a:rPr lang="zh-CN" dirty="0"/>
              <a:t>2 - result </a:t>
            </a:r>
            <a:r>
              <a:rPr lang="en-US" altLang="zh-CN" dirty="0" smtClean="0"/>
              <a:t>2</a:t>
            </a:r>
            <a:endParaRPr lang="zh-CN" dirty="0"/>
          </a:p>
        </p:txBody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585825" y="1300950"/>
            <a:ext cx="38463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RNN (256 units)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Training iterations: 100,000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Learning rate: 0.0001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Time: ~27 mins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Training/Testing ratio: 80%/20%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32" name="Shape 332"/>
          <p:cNvPicPr preferRelativeResize="0"/>
          <p:nvPr/>
        </p:nvPicPr>
        <p:blipFill rotWithShape="1">
          <a:blip r:embed="rId3">
            <a:alphaModFix/>
          </a:blip>
          <a:srcRect b="30030"/>
          <a:stretch/>
        </p:blipFill>
        <p:spPr>
          <a:xfrm>
            <a:off x="4713725" y="447950"/>
            <a:ext cx="4000500" cy="180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Shape 333"/>
          <p:cNvPicPr preferRelativeResize="0"/>
          <p:nvPr/>
        </p:nvPicPr>
        <p:blipFill rotWithShape="1">
          <a:blip r:embed="rId4">
            <a:alphaModFix/>
          </a:blip>
          <a:srcRect t="37280"/>
          <a:stretch/>
        </p:blipFill>
        <p:spPr>
          <a:xfrm>
            <a:off x="4694675" y="3053025"/>
            <a:ext cx="4038600" cy="1541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4" name="Shape 334"/>
          <p:cNvCxnSpPr>
            <a:stCxn id="332" idx="2"/>
            <a:endCxn id="333" idx="0"/>
          </p:cNvCxnSpPr>
          <p:nvPr/>
        </p:nvCxnSpPr>
        <p:spPr>
          <a:xfrm>
            <a:off x="6713975" y="2254050"/>
            <a:ext cx="0" cy="79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  <p:sp>
        <p:nvSpPr>
          <p:cNvPr id="335" name="Shape 335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Details / </a:t>
            </a:r>
            <a:r>
              <a:rPr lang="zh-CN" b="1">
                <a:solidFill>
                  <a:srgbClr val="FFFFFF"/>
                </a:solidFill>
              </a:rPr>
              <a:t>Results </a:t>
            </a:r>
            <a:r>
              <a:rPr lang="zh-CN" b="1">
                <a:solidFill>
                  <a:schemeClr val="lt2"/>
                </a:solidFill>
              </a:rPr>
              <a:t>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 smtClean="0">
                <a:solidFill>
                  <a:srgbClr val="B7B7B7"/>
                </a:solidFill>
              </a:rPr>
              <a:t>Things </a:t>
            </a:r>
            <a:r>
              <a:rPr lang="zh-CN" sz="1800" dirty="0">
                <a:solidFill>
                  <a:srgbClr val="B7B7B7"/>
                </a:solidFill>
              </a:rPr>
              <a:t>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</a:t>
            </a:r>
            <a:r>
              <a:rPr lang="en-US" altLang="zh-CN" sz="1800" dirty="0" smtClean="0">
                <a:solidFill>
                  <a:srgbClr val="B7B7B7"/>
                </a:solidFill>
              </a:rPr>
              <a:t>Prediction</a:t>
            </a:r>
            <a:endParaRPr lang="zh-CN" sz="1800" dirty="0">
              <a:solidFill>
                <a:srgbClr val="B7B7B7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130" name="Shape 130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42" name="Shape 342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 smtClean="0">
                <a:solidFill>
                  <a:srgbClr val="B7B7B7"/>
                </a:solidFill>
              </a:rPr>
              <a:t>Things </a:t>
            </a:r>
            <a:r>
              <a:rPr lang="zh-CN" sz="1800" dirty="0">
                <a:solidFill>
                  <a:srgbClr val="B7B7B7"/>
                </a:solidFill>
              </a:rPr>
              <a:t>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</a:t>
            </a:r>
            <a:r>
              <a:rPr lang="en-US" altLang="zh-CN" sz="1800" dirty="0" smtClean="0">
                <a:solidFill>
                  <a:srgbClr val="B7B7B7"/>
                </a:solidFill>
              </a:rPr>
              <a:t>Prediction</a:t>
            </a:r>
            <a:endParaRPr lang="zh-CN" sz="1800" dirty="0">
              <a:solidFill>
                <a:srgbClr val="B7B7B7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Future Work</a:t>
            </a:r>
          </a:p>
        </p:txBody>
      </p:sp>
      <p:sp>
        <p:nvSpPr>
          <p:cNvPr id="341" name="Shape 341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343" name="Shape 343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Future Work</a:t>
            </a:r>
          </a:p>
        </p:txBody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Expand training datasets to more proteins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Can use the “shape” as one of the features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Electronic </a:t>
            </a:r>
            <a:r>
              <a:rPr lang="zh-CN" dirty="0" smtClean="0"/>
              <a:t>charge</a:t>
            </a:r>
            <a:endParaRPr lang="zh-CN" dirty="0"/>
          </a:p>
        </p:txBody>
      </p:sp>
      <p:sp>
        <p:nvSpPr>
          <p:cNvPr id="350" name="Shape 350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Details / Results / </a:t>
            </a:r>
            <a:r>
              <a:rPr lang="zh-CN" b="1">
                <a:solidFill>
                  <a:srgbClr val="FFFFFF"/>
                </a:solidFill>
              </a:rPr>
              <a:t>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9999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/>
        </p:nvSpPr>
        <p:spPr>
          <a:xfrm>
            <a:off x="1449375" y="1422113"/>
            <a:ext cx="6177900" cy="2292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sz="118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Thank you</a:t>
            </a:r>
          </a:p>
        </p:txBody>
      </p:sp>
      <p:sp>
        <p:nvSpPr>
          <p:cNvPr id="356" name="Shape 356"/>
          <p:cNvSpPr/>
          <p:nvPr/>
        </p:nvSpPr>
        <p:spPr>
          <a:xfrm>
            <a:off x="14063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7" name="Shape 357"/>
          <p:cNvSpPr/>
          <p:nvPr/>
        </p:nvSpPr>
        <p:spPr>
          <a:xfrm>
            <a:off x="18635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8" name="Shape 358"/>
          <p:cNvSpPr/>
          <p:nvPr/>
        </p:nvSpPr>
        <p:spPr>
          <a:xfrm>
            <a:off x="23207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27779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0" name="Shape 360"/>
          <p:cNvSpPr/>
          <p:nvPr/>
        </p:nvSpPr>
        <p:spPr>
          <a:xfrm>
            <a:off x="32351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36923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41357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45929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50501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55073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59645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7" name="Shape 367"/>
          <p:cNvSpPr/>
          <p:nvPr/>
        </p:nvSpPr>
        <p:spPr>
          <a:xfrm>
            <a:off x="64217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68789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73361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370" name="Shape 3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0656">
            <a:off x="6909753" y="2581727"/>
            <a:ext cx="1289094" cy="1289094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Shape 371"/>
          <p:cNvSpPr/>
          <p:nvPr/>
        </p:nvSpPr>
        <p:spPr>
          <a:xfrm>
            <a:off x="14399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18971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23543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4" name="Shape 374"/>
          <p:cNvSpPr/>
          <p:nvPr/>
        </p:nvSpPr>
        <p:spPr>
          <a:xfrm>
            <a:off x="28115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5" name="Shape 375"/>
          <p:cNvSpPr/>
          <p:nvPr/>
        </p:nvSpPr>
        <p:spPr>
          <a:xfrm>
            <a:off x="32687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6" name="Shape 376"/>
          <p:cNvSpPr/>
          <p:nvPr/>
        </p:nvSpPr>
        <p:spPr>
          <a:xfrm>
            <a:off x="37259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7" name="Shape 377"/>
          <p:cNvSpPr/>
          <p:nvPr/>
        </p:nvSpPr>
        <p:spPr>
          <a:xfrm>
            <a:off x="41694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8" name="Shape 378"/>
          <p:cNvSpPr/>
          <p:nvPr/>
        </p:nvSpPr>
        <p:spPr>
          <a:xfrm>
            <a:off x="46266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9" name="Shape 379"/>
          <p:cNvSpPr/>
          <p:nvPr/>
        </p:nvSpPr>
        <p:spPr>
          <a:xfrm>
            <a:off x="50838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/>
          <p:nvPr/>
        </p:nvSpPr>
        <p:spPr>
          <a:xfrm>
            <a:off x="55410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59982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64554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69126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73698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1242850" y="598575"/>
            <a:ext cx="7030500" cy="99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zh-CN"/>
              <a:t>Molecular formula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483625"/>
            <a:ext cx="47625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2" name="Shape 142"/>
          <p:cNvGraphicFramePr/>
          <p:nvPr>
            <p:extLst>
              <p:ext uri="{D42A27DB-BD31-4B8C-83A1-F6EECF244321}">
                <p14:modId xmlns:p14="http://schemas.microsoft.com/office/powerpoint/2010/main" val="1663276842"/>
              </p:ext>
            </p:extLst>
          </p:nvPr>
        </p:nvGraphicFramePr>
        <p:xfrm>
          <a:off x="436665" y="847146"/>
          <a:ext cx="4327550" cy="3279470"/>
        </p:xfrm>
        <a:graphic>
          <a:graphicData uri="http://schemas.openxmlformats.org/drawingml/2006/table">
            <a:tbl>
              <a:tblPr>
                <a:solidFill>
                  <a:srgbClr val="F8F9FA"/>
                </a:solidFill>
                <a:tableStyleId>{C75CB656-84B1-4FAE-88AF-99E75A571BFA}</a:tableStyleId>
              </a:tblPr>
              <a:tblGrid>
                <a:gridCol w="1307294"/>
                <a:gridCol w="3020256"/>
              </a:tblGrid>
              <a:tr h="5099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b="1">
                          <a:solidFill>
                            <a:srgbClr val="222222"/>
                          </a:solidFill>
                        </a:rPr>
                        <a:t>Beverage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b="1">
                          <a:solidFill>
                            <a:srgbClr val="222222"/>
                          </a:solidFill>
                        </a:rPr>
                        <a:t>Resveratrol (mean/range) </a:t>
                      </a:r>
                    </a:p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b="1">
                          <a:solidFill>
                            <a:srgbClr val="222222"/>
                          </a:solidFill>
                        </a:rPr>
                        <a:t>(mg/150 ml)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Red wine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dirty="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0.27 / 0 —2.78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Rosé wine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0.12 / 5.00e-03—0.29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White wine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0.04 / 0.00—0.17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Sparkling wine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9.00e-03 / 8.00e-03 —1.00e-02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Green grape juice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dirty="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5.08e-03 / 0.00 —1.00e-02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 l="17391" r="5245"/>
          <a:stretch/>
        </p:blipFill>
        <p:spPr>
          <a:xfrm>
            <a:off x="4907050" y="1179199"/>
            <a:ext cx="3830528" cy="27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zh-CN"/>
              <a:t>Products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981400" y="1374175"/>
            <a:ext cx="41592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 sz="2400"/>
              <a:t>A daily supplement 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Heart disease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Cancer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Metabolism	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ts val="2400"/>
              <a:buAutoNum type="arabicPeriod"/>
            </a:pPr>
            <a:r>
              <a:rPr lang="zh-CN" sz="2400"/>
              <a:t>Lifespan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8675" y="723663"/>
            <a:ext cx="1708450" cy="369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/>
          <p:nvPr/>
        </p:nvSpPr>
        <p:spPr>
          <a:xfrm>
            <a:off x="3705900" y="2239438"/>
            <a:ext cx="860775" cy="1383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66666"/>
                </a:solidFill>
                <a:latin typeface="Arial"/>
              </a:rPr>
              <a:t>?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History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1294600" y="1363538"/>
            <a:ext cx="70305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1939, Michio Takaoka(Japan) first derived it from plant roots.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1980s, The Japanese scientists started to do research on the Antioxidant effect.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1990s, Dipak Kumar Das in University of Connecticut came up with a theory that the Resveratrol in Grape wine explained </a:t>
            </a:r>
            <a:r>
              <a:rPr lang="zh-CN" b="1" dirty="0"/>
              <a:t>French Paradox.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2012, University of Connecticut dismissed Professor Dipak K. Das due to the fraud in the study resveratrol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 smtClean="0">
                <a:solidFill>
                  <a:srgbClr val="B7B7B7"/>
                </a:solidFill>
              </a:rPr>
              <a:t>Things </a:t>
            </a:r>
            <a:r>
              <a:rPr lang="zh-CN" sz="1800" dirty="0">
                <a:solidFill>
                  <a:srgbClr val="B7B7B7"/>
                </a:solidFill>
              </a:rPr>
              <a:t>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</a:t>
            </a:r>
            <a:r>
              <a:rPr lang="en-US" altLang="zh-CN" sz="1800" dirty="0" smtClean="0">
                <a:solidFill>
                  <a:srgbClr val="B7B7B7"/>
                </a:solidFill>
              </a:rPr>
              <a:t>Prediction</a:t>
            </a:r>
            <a:endParaRPr lang="zh-CN" sz="1800" dirty="0">
              <a:solidFill>
                <a:srgbClr val="B7B7B7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168" name="Shape 168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Binding protein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964400" y="1152475"/>
            <a:ext cx="78678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 sz="2400" dirty="0">
                <a:latin typeface="Maven Pro"/>
                <a:ea typeface="Maven Pro"/>
                <a:cs typeface="Maven Pro"/>
                <a:sym typeface="Maven Pro"/>
              </a:rPr>
              <a:t>A binding protein is any protein that acts as an agent to bind two or more molecules together.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1836</TotalTime>
  <Words>980</Words>
  <Application>Microsoft Macintosh PowerPoint</Application>
  <PresentationFormat>全屏显示(16:9)</PresentationFormat>
  <Paragraphs>210</Paragraphs>
  <Slides>32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7" baseType="lpstr">
      <vt:lpstr>Amatic SC</vt:lpstr>
      <vt:lpstr>Arial</vt:lpstr>
      <vt:lpstr>Maven Pro</vt:lpstr>
      <vt:lpstr>Proxima Nova</vt:lpstr>
      <vt:lpstr>Spearmint</vt:lpstr>
      <vt:lpstr>Resveratrol &amp; DNA binding protein prediction</vt:lpstr>
      <vt:lpstr>Background Resveratrol Binding protein Things about ML models Details Part 1 - Clustering Part 2 - Prediction Results Future Work</vt:lpstr>
      <vt:lpstr>Background Resveratrol Binding protein Things about ML models Details Part 1 - Clustering Part 2 - Prediction Results Future Work</vt:lpstr>
      <vt:lpstr>Molecular formula </vt:lpstr>
      <vt:lpstr>PowerPoint 演示文稿</vt:lpstr>
      <vt:lpstr>Products</vt:lpstr>
      <vt:lpstr>History</vt:lpstr>
      <vt:lpstr>Background Resveratrol Binding protein Things about ML models Details Part 1 - Clustering Part 2 - Prediction Results Future Work</vt:lpstr>
      <vt:lpstr>Binding protein</vt:lpstr>
      <vt:lpstr>DNA binding protein</vt:lpstr>
      <vt:lpstr>Background Resveratrol Binding protein Things about ML models Details Part 1 - Clustering Part 2 - Prediction Results Future Work</vt:lpstr>
      <vt:lpstr>Background Resveratrol Binding protein Things about ML models Details Part 1 - Clustering Part 2 - Prediction Results Future Work</vt:lpstr>
      <vt:lpstr>Neural Network</vt:lpstr>
      <vt:lpstr>LSTM</vt:lpstr>
      <vt:lpstr>TensorFlow</vt:lpstr>
      <vt:lpstr>Background Resveratrol Binding protein From AA to Protein Things about ML models Details Part 1 - Clustering Part 2 - Prediction Results Future Work</vt:lpstr>
      <vt:lpstr>Features</vt:lpstr>
      <vt:lpstr>Hierarchical</vt:lpstr>
      <vt:lpstr>CODE TIME</vt:lpstr>
      <vt:lpstr>Background Resveratrol Binding protein Things about ML models Details Part 1 - Clustering Part 2 - Prediction Results Future Work</vt:lpstr>
      <vt:lpstr>Features </vt:lpstr>
      <vt:lpstr>AA sequence</vt:lpstr>
      <vt:lpstr>Why LSTM?</vt:lpstr>
      <vt:lpstr>CODE TIME</vt:lpstr>
      <vt:lpstr>Background Resveratrol Binding protein Things about ML models Details Part 1 - Clustering Part 2 - Prediction Results Future Work</vt:lpstr>
      <vt:lpstr>Part 1</vt:lpstr>
      <vt:lpstr>PowerPoint 演示文稿</vt:lpstr>
      <vt:lpstr>Part 2 - result 1</vt:lpstr>
      <vt:lpstr>Part 2 - result 2</vt:lpstr>
      <vt:lpstr>Background Resveratrol Binding protein Things about ML models Details Part 1 - Clustering Part 2 - Prediction Results Future Work</vt:lpstr>
      <vt:lpstr>Future Work</vt:lpstr>
      <vt:lpstr>PowerPoint 演示文稿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CSEE 4750 Final Project    Professor: Zhong-Ru (Paul) Xie Student: Xingzi Yuan, Lei Lou,and Hsin-hui Shih</dc:title>
  <cp:lastModifiedBy>Lei Lou</cp:lastModifiedBy>
  <cp:revision>8</cp:revision>
  <dcterms:modified xsi:type="dcterms:W3CDTF">2017-12-07T16:59:01Z</dcterms:modified>
</cp:coreProperties>
</file>